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9" r:id="rId3"/>
    <p:sldId id="296" r:id="rId4"/>
    <p:sldId id="282" r:id="rId5"/>
    <p:sldId id="293" r:id="rId6"/>
    <p:sldId id="291" r:id="rId7"/>
    <p:sldId id="292" r:id="rId8"/>
    <p:sldId id="257" r:id="rId9"/>
    <p:sldId id="258" r:id="rId10"/>
    <p:sldId id="288" r:id="rId11"/>
    <p:sldId id="259" r:id="rId12"/>
    <p:sldId id="260" r:id="rId13"/>
    <p:sldId id="270" r:id="rId14"/>
    <p:sldId id="295" r:id="rId15"/>
    <p:sldId id="273" r:id="rId16"/>
    <p:sldId id="294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in Fulton Meyer" initials="RFM" lastIdx="7" clrIdx="0">
    <p:extLst>
      <p:ext uri="{19B8F6BF-5375-455C-9EA6-DF929625EA0E}">
        <p15:presenceInfo xmlns:p15="http://schemas.microsoft.com/office/powerpoint/2012/main" userId="4c896058753fd58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92" d="100"/>
          <a:sy n="92" d="100"/>
        </p:scale>
        <p:origin x="45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-2347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5DE375-9614-49E6-A4C4-02B8B51C47E2}" type="datetimeFigureOut">
              <a:rPr lang="en-US" smtClean="0"/>
              <a:pPr/>
              <a:t>10/20/2017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6AC8433-E26B-4B65-A423-2BC2ED983A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578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543763-D651-476A-86AA-3DF684F21F72}" type="datetimeFigureOut">
              <a:rPr lang="en-US" smtClean="0"/>
              <a:pPr/>
              <a:t>10/20/2017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A745B5-A8E9-47CD-9888-268E62927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29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745B5-A8E9-47CD-9888-268E62927B9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15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1" y="1571624"/>
            <a:ext cx="5126892" cy="39851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461205" y="1571624"/>
            <a:ext cx="5126892" cy="39851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111125"/>
            <a:ext cx="109728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9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624"/>
            <a:ext cx="10972801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18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609600" y="1547813"/>
            <a:ext cx="10972801" cy="41608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80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3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8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" y="1441450"/>
            <a:ext cx="10972801" cy="4186238"/>
          </a:xfrm>
        </p:spPr>
        <p:txBody>
          <a:bodyPr/>
          <a:lstStyle>
            <a:lvl1pPr>
              <a:defRPr sz="2800">
                <a:solidFill>
                  <a:srgbClr val="4C4C4C"/>
                </a:solidFill>
              </a:defRPr>
            </a:lvl1pPr>
            <a:lvl2pPr>
              <a:defRPr sz="2800">
                <a:solidFill>
                  <a:srgbClr val="4C4C4C"/>
                </a:solidFill>
              </a:defRPr>
            </a:lvl2pPr>
            <a:lvl3pPr>
              <a:defRPr sz="2800">
                <a:solidFill>
                  <a:srgbClr val="4C4C4C"/>
                </a:solidFill>
              </a:defRPr>
            </a:lvl3pPr>
            <a:lvl4pPr>
              <a:defRPr sz="2800">
                <a:solidFill>
                  <a:srgbClr val="4C4C4C"/>
                </a:solidFill>
              </a:defRPr>
            </a:lvl4pPr>
            <a:lvl5pPr>
              <a:defRPr sz="280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93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E03117C-01CC-4A5F-8796-53B429EA9B2A}" type="datetimeFigureOut">
              <a:rPr lang="en-US" smtClean="0"/>
              <a:pPr/>
              <a:t>10/20/2017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D9C91A-F76C-4C9A-88BA-8F73792E46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/>
          <a:p>
            <a:fld id="{1E03117C-01CC-4A5F-8796-53B429EA9B2A}" type="datetimeFigureOut">
              <a:rPr lang="en-US" smtClean="0"/>
              <a:pPr/>
              <a:t>10/20/2017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C91A-F76C-4C9A-88BA-8F73792E46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0F7F47CF-67C9-420C-80A5-E2069FF0C2DF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70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50C3BFE2-83B7-4B0A-B9D3-AB28331082B3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14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3884" y="6419852"/>
            <a:ext cx="3454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Calibri" pitchFamily="-80" charset="0"/>
              </a:defRPr>
            </a:lvl1pPr>
          </a:lstStyle>
          <a:p>
            <a:fld id="{7AD9C91A-F76C-4C9A-88BA-8F73792E46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Round Diagonal Corner Rectangle 3"/>
          <p:cNvSpPr>
            <a:spLocks noChangeArrowheads="1"/>
          </p:cNvSpPr>
          <p:nvPr/>
        </p:nvSpPr>
        <p:spPr bwMode="auto">
          <a:xfrm>
            <a:off x="42335" y="55564"/>
            <a:ext cx="12086166" cy="6108678"/>
          </a:xfrm>
          <a:custGeom>
            <a:avLst/>
            <a:gdLst>
              <a:gd name="T0" fmla="*/ 9064625 w 8747139"/>
              <a:gd name="T1" fmla="*/ 3369468 h 6388274"/>
              <a:gd name="T2" fmla="*/ 4532313 w 8747139"/>
              <a:gd name="T3" fmla="*/ 6738937 h 6388274"/>
              <a:gd name="T4" fmla="*/ 0 w 8747139"/>
              <a:gd name="T5" fmla="*/ 3369468 h 6388274"/>
              <a:gd name="T6" fmla="*/ 4532313 w 8747139"/>
              <a:gd name="T7" fmla="*/ 0 h 6388274"/>
              <a:gd name="T8" fmla="*/ 0 60000 65536"/>
              <a:gd name="T9" fmla="*/ 0 60000 65536"/>
              <a:gd name="T10" fmla="*/ 0 60000 65536"/>
              <a:gd name="T11" fmla="*/ 0 60000 65536"/>
              <a:gd name="T12" fmla="*/ 311850 w 8747139"/>
              <a:gd name="T13" fmla="*/ 311850 h 6388274"/>
              <a:gd name="T14" fmla="*/ 8435289 w 8747139"/>
              <a:gd name="T15" fmla="*/ 6076424 h 63882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747139" h="6388274">
                <a:moveTo>
                  <a:pt x="1064734" y="0"/>
                </a:moveTo>
                <a:lnTo>
                  <a:pt x="8747139" y="0"/>
                </a:lnTo>
                <a:lnTo>
                  <a:pt x="8747139" y="5323540"/>
                </a:lnTo>
                <a:cubicBezTo>
                  <a:pt x="8747139" y="5911576"/>
                  <a:pt x="8270441" y="6388273"/>
                  <a:pt x="7682405" y="6388273"/>
                </a:cubicBezTo>
                <a:lnTo>
                  <a:pt x="0" y="6388274"/>
                </a:lnTo>
                <a:lnTo>
                  <a:pt x="0" y="1064734"/>
                </a:lnTo>
                <a:lnTo>
                  <a:pt x="-1" y="1064733"/>
                </a:lnTo>
                <a:cubicBezTo>
                  <a:pt x="-1" y="476697"/>
                  <a:pt x="476697" y="-1"/>
                  <a:pt x="1064734" y="-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Slide Number Placeholder 12"/>
          <p:cNvSpPr txBox="1">
            <a:spLocks/>
          </p:cNvSpPr>
          <p:nvPr/>
        </p:nvSpPr>
        <p:spPr>
          <a:xfrm>
            <a:off x="11419840" y="6500949"/>
            <a:ext cx="772160" cy="4381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 algn="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-80" charset="0"/>
              </a:rPr>
              <a:t>  </a:t>
            </a:r>
            <a:fld id="{B70C6C7E-7F38-4FAC-BB28-41AF8402DE1C}" type="slidenum">
              <a:rPr lang="en-US" sz="1400" b="1" smtClean="0">
                <a:solidFill>
                  <a:schemeClr val="bg1"/>
                </a:solidFill>
                <a:latin typeface="Calibri" pitchFamily="-80" charset="0"/>
              </a:rPr>
              <a:pPr algn="r" eaLnBrk="1" hangingPunct="1">
                <a:defRPr/>
              </a:pPr>
              <a:t>‹#›</a:t>
            </a:fld>
            <a:endParaRPr lang="en-US" sz="1400" b="1" dirty="0">
              <a:solidFill>
                <a:schemeClr val="bg1"/>
              </a:solidFill>
              <a:latin typeface="Calibri" pitchFamily="-80" charset="0"/>
            </a:endParaRPr>
          </a:p>
        </p:txBody>
      </p:sp>
      <p:sp>
        <p:nvSpPr>
          <p:cNvPr id="1033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111125"/>
            <a:ext cx="109728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53170" y="6221093"/>
            <a:ext cx="769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b="1" i="1" dirty="0" smtClean="0">
                <a:solidFill>
                  <a:schemeClr val="tx1"/>
                </a:solidFill>
                <a:latin typeface="+mj-lt"/>
              </a:rPr>
              <a:t>South Central Region Annual Fall Conference (10/21/2017)</a:t>
            </a:r>
            <a:endParaRPr lang="en-US" sz="1200" i="1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©National Association of Women</a:t>
            </a:r>
            <a:r>
              <a:rPr lang="en-US" sz="1200" baseline="0" dirty="0" smtClean="0">
                <a:solidFill>
                  <a:schemeClr val="tx1"/>
                </a:solidFill>
                <a:latin typeface="+mj-lt"/>
              </a:rPr>
              <a:t> in Construction </a:t>
            </a: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•  www.nawic.org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6194903"/>
            <a:ext cx="1343567" cy="637634"/>
          </a:xfrm>
          <a:prstGeom prst="rect">
            <a:avLst/>
          </a:prstGeom>
        </p:spPr>
      </p:pic>
      <p:sp>
        <p:nvSpPr>
          <p:cNvPr id="11" name="Round Diagonal Corner Rectangle 3"/>
          <p:cNvSpPr>
            <a:spLocks noChangeArrowheads="1"/>
          </p:cNvSpPr>
          <p:nvPr/>
        </p:nvSpPr>
        <p:spPr bwMode="auto">
          <a:xfrm>
            <a:off x="42335" y="55564"/>
            <a:ext cx="12086166" cy="6108678"/>
          </a:xfrm>
          <a:custGeom>
            <a:avLst/>
            <a:gdLst>
              <a:gd name="T0" fmla="*/ 9064625 w 8747139"/>
              <a:gd name="T1" fmla="*/ 3369468 h 6388274"/>
              <a:gd name="T2" fmla="*/ 4532313 w 8747139"/>
              <a:gd name="T3" fmla="*/ 6738937 h 6388274"/>
              <a:gd name="T4" fmla="*/ 0 w 8747139"/>
              <a:gd name="T5" fmla="*/ 3369468 h 6388274"/>
              <a:gd name="T6" fmla="*/ 4532313 w 8747139"/>
              <a:gd name="T7" fmla="*/ 0 h 6388274"/>
              <a:gd name="T8" fmla="*/ 0 60000 65536"/>
              <a:gd name="T9" fmla="*/ 0 60000 65536"/>
              <a:gd name="T10" fmla="*/ 0 60000 65536"/>
              <a:gd name="T11" fmla="*/ 0 60000 65536"/>
              <a:gd name="T12" fmla="*/ 311850 w 8747139"/>
              <a:gd name="T13" fmla="*/ 311850 h 6388274"/>
              <a:gd name="T14" fmla="*/ 8435289 w 8747139"/>
              <a:gd name="T15" fmla="*/ 6076424 h 63882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747139" h="6388274">
                <a:moveTo>
                  <a:pt x="1064734" y="0"/>
                </a:moveTo>
                <a:lnTo>
                  <a:pt x="8747139" y="0"/>
                </a:lnTo>
                <a:lnTo>
                  <a:pt x="8747139" y="5323540"/>
                </a:lnTo>
                <a:cubicBezTo>
                  <a:pt x="8747139" y="5911576"/>
                  <a:pt x="8270441" y="6388273"/>
                  <a:pt x="7682405" y="6388273"/>
                </a:cubicBezTo>
                <a:lnTo>
                  <a:pt x="0" y="6388274"/>
                </a:lnTo>
                <a:lnTo>
                  <a:pt x="0" y="1064734"/>
                </a:lnTo>
                <a:lnTo>
                  <a:pt x="-1" y="1064733"/>
                </a:lnTo>
                <a:cubicBezTo>
                  <a:pt x="-1" y="476697"/>
                  <a:pt x="476697" y="-1"/>
                  <a:pt x="1064734" y="-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2" name="Picture 11" descr="Leadership Crane.jpg"/>
          <p:cNvPicPr>
            <a:picLocks noChangeAspect="1"/>
          </p:cNvPicPr>
          <p:nvPr/>
        </p:nvPicPr>
        <p:blipFill>
          <a:blip r:embed="rId12" cstate="print"/>
          <a:srcRect l="2333" t="16053" b="23719"/>
          <a:stretch>
            <a:fillRect/>
          </a:stretch>
        </p:blipFill>
        <p:spPr>
          <a:xfrm>
            <a:off x="9635068" y="6223000"/>
            <a:ext cx="1984594" cy="55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2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1" r:id="rId8"/>
    <p:sldLayoutId id="2147483683" r:id="rId9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418D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418D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418D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418D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418D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C4C4C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C4C4C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C4C4C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C4C4C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C4C4C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476788" y="0"/>
            <a:ext cx="9299575" cy="1082675"/>
          </a:xfrm>
        </p:spPr>
        <p:txBody>
          <a:bodyPr>
            <a:normAutofit fontScale="40000" lnSpcReduction="20000"/>
          </a:bodyPr>
          <a:lstStyle/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>
              <a:buNone/>
            </a:pPr>
            <a:r>
              <a:rPr lang="en-US" sz="6500" dirty="0" smtClean="0">
                <a:latin typeface="Arial" panose="020B0604020202020204" pitchFamily="34" charset="0"/>
                <a:cs typeface="Arial" panose="020B0604020202020204" pitchFamily="34" charset="0"/>
              </a:rPr>
              <a:t>October 21, 2017</a:t>
            </a:r>
            <a:endParaRPr lang="en-US" sz="6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833563"/>
            <a:ext cx="12033250" cy="348615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NAWIC SCR</a:t>
            </a:r>
            <a:b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PR/Marketing &amp; Membership</a:t>
            </a:r>
            <a:b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2017-2018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033" y="215782"/>
            <a:ext cx="2685113" cy="16177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656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732" y="76200"/>
            <a:ext cx="8564980" cy="6010275"/>
          </a:xfrm>
          <a:prstGeom prst="rect">
            <a:avLst/>
          </a:prstGeom>
        </p:spPr>
      </p:pic>
      <p:sp>
        <p:nvSpPr>
          <p:cNvPr id="8" name="AutoShape 4" descr="Image result for we want y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Image result for we want yo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Image result for we want yo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6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189380"/>
            <a:ext cx="7924800" cy="594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0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566500"/>
            <a:ext cx="7519987" cy="56057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20198419">
            <a:off x="-248141" y="329442"/>
            <a:ext cx="398615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NATIONAL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924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MEMBERSHIP"/>
          <p:cNvSpPr>
            <a:spLocks noChangeAspect="1" noChangeArrowheads="1"/>
          </p:cNvSpPr>
          <p:nvPr/>
        </p:nvSpPr>
        <p:spPr bwMode="auto">
          <a:xfrm>
            <a:off x="297464" y="3032802"/>
            <a:ext cx="233341" cy="23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pacificedc.org/wp-content/uploads/2014/11/membershi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209" y="1356965"/>
            <a:ext cx="6103336" cy="418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02552" y="236621"/>
            <a:ext cx="10159433" cy="886326"/>
          </a:xfrm>
        </p:spPr>
        <p:txBody>
          <a:bodyPr anchor="t"/>
          <a:lstStyle/>
          <a:p>
            <a:r>
              <a:rPr lang="en-US" sz="5400" dirty="0" smtClean="0"/>
              <a:t>MEMBERSHIP REGIONAL CONTEST </a:t>
            </a:r>
            <a:endParaRPr lang="en-US" sz="540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28947" y="1356965"/>
            <a:ext cx="5197262" cy="429174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smtClean="0"/>
              <a:t>1. Largest Event Attendance combined with Marketing Committee</a:t>
            </a:r>
          </a:p>
          <a:p>
            <a:pPr marL="285750" indent="-285750">
              <a:buFontTx/>
              <a:buChar char="-"/>
            </a:pPr>
            <a:r>
              <a:rPr lang="en-US" sz="2800" b="1" dirty="0" smtClean="0"/>
              <a:t>2.  Retention </a:t>
            </a:r>
          </a:p>
          <a:p>
            <a:pPr marL="285750" indent="-285750">
              <a:buFontTx/>
              <a:buChar char="-"/>
            </a:pPr>
            <a:endParaRPr lang="en-US" sz="2800" b="1" dirty="0"/>
          </a:p>
          <a:p>
            <a:pPr marL="285750" indent="-285750">
              <a:buFontTx/>
              <a:buChar char="-"/>
            </a:pPr>
            <a:r>
              <a:rPr lang="en-US" sz="2800" b="1" dirty="0" smtClean="0"/>
              <a:t>Ways to complete these goals </a:t>
            </a:r>
          </a:p>
          <a:p>
            <a:pPr marL="685800" lvl="1">
              <a:buFontTx/>
              <a:buChar char="-"/>
            </a:pPr>
            <a:r>
              <a:rPr lang="en-US" sz="2400" b="1" dirty="0" smtClean="0"/>
              <a:t>FOLLOW UP!</a:t>
            </a:r>
          </a:p>
          <a:p>
            <a:pPr marL="685800" lvl="1">
              <a:buFontTx/>
              <a:buChar char="-"/>
            </a:pPr>
            <a:r>
              <a:rPr lang="en-US" sz="2400" b="1" dirty="0" smtClean="0"/>
              <a:t>Make Meetings Interesting and Positive</a:t>
            </a:r>
          </a:p>
          <a:p>
            <a:pPr marL="685800" lvl="1">
              <a:buFontTx/>
              <a:buChar char="-"/>
            </a:pPr>
            <a:r>
              <a:rPr lang="en-US" sz="2400" b="1" dirty="0" smtClean="0"/>
              <a:t>Communicate by phone and Email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8417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63445" y="1335962"/>
            <a:ext cx="9072932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 NEED YOU!!!</a:t>
            </a:r>
          </a:p>
          <a:p>
            <a:pPr marL="685800" indent="-685800" algn="ctr">
              <a:buFontTx/>
              <a:buChar char="-"/>
            </a:pP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PR/Marketing Chair Opening </a:t>
            </a:r>
          </a:p>
          <a:p>
            <a:pPr marL="685800" indent="-685800" algn="ctr">
              <a:buFontTx/>
              <a:buChar char="-"/>
            </a:pP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Membership Chair Opening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280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gan.russgeorge.net/wp-content/uploads/2013/05/ques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82" y="273322"/>
            <a:ext cx="8578521" cy="569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5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362294" y="-2807277"/>
            <a:ext cx="5391806" cy="1226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5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7445"/>
            <a:ext cx="12192000" cy="883508"/>
          </a:xfrm>
        </p:spPr>
        <p:txBody>
          <a:bodyPr/>
          <a:lstStyle/>
          <a:p>
            <a:pPr algn="ctr"/>
            <a:r>
              <a:rPr lang="en-US" sz="4800" b="1" dirty="0" smtClean="0"/>
              <a:t>I'm a chapter chair… NOW WHAT?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03" y="1433384"/>
            <a:ext cx="12051956" cy="498318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Talk to your president – Ask what worked and what didn’t?   Ask what they need from you!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Ask for a list of contacts from the previous year along with each members contact info.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Ask for any logins and passwords you may need to help with social media or email accounts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Have committee meetings , delegate the work.   PR/Marketing and Membership are very big shoes to fill, your co-chair and Committee or board members are there to help!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871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49805" y="441759"/>
            <a:ext cx="6392943" cy="115196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18D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418D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418D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418D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418D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66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Brim Narrow Combined 1" panose="00000507000000000000" pitchFamily="50" charset="0"/>
              </a:rPr>
              <a:t>Your Duties </a:t>
            </a:r>
            <a:endParaRPr lang="en-US" sz="6600" dirty="0">
              <a:solidFill>
                <a:schemeClr val="accent1">
                  <a:lumMod val="90000"/>
                  <a:lumOff val="10000"/>
                </a:schemeClr>
              </a:solidFill>
              <a:latin typeface="Brim Narrow Combined 1" panose="00000507000000000000" pitchFamily="50" charset="0"/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9068852" y="1870365"/>
            <a:ext cx="2928937" cy="37015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4C4C4C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C4C4C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C4C4C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C4C4C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C4C4C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How do I start?</a:t>
            </a:r>
            <a:endParaRPr lang="en-US" sz="2800" b="1" dirty="0" smtClean="0">
              <a:latin typeface="Aktiv Grotesk Light" panose="020B0404020202020204" pitchFamily="34" charset="0"/>
              <a:ea typeface="Aktiv Grotesk Light" panose="020B0404020202020204" pitchFamily="34" charset="0"/>
              <a:cs typeface="Aktiv Grotesk Light" panose="020B0404020202020204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en-US" sz="1600" b="1" dirty="0" smtClean="0"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Ask your president what she needs you to do to help grow the chapter. </a:t>
            </a:r>
          </a:p>
          <a:p>
            <a:pPr marL="0" indent="0">
              <a:buFont typeface="Arial" charset="0"/>
              <a:buNone/>
            </a:pPr>
            <a:r>
              <a:rPr lang="en-US" sz="1600" b="1" dirty="0" smtClean="0"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For membership that might be throw a membership recruiting event and for marking that might be creating a new sponsorship flyer and sending it out.  Your president is there to point you in the right direction.  </a:t>
            </a:r>
            <a:endParaRPr lang="en-US" sz="1600" b="1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 rot="756401">
            <a:off x="3151072" y="177314"/>
            <a:ext cx="2568073" cy="122441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4C4C4C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C4C4C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C4C4C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C4C4C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C4C4C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C00000"/>
                </a:solidFill>
              </a:rPr>
              <a:t>*Attend the Conference calls held by National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3350252" y="1870365"/>
            <a:ext cx="2158313" cy="35475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4C4C4C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C4C4C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C4C4C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C4C4C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C4C4C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Press </a:t>
            </a:r>
            <a:r>
              <a:rPr lang="en-US" sz="2800" b="1" dirty="0" smtClean="0">
                <a:solidFill>
                  <a:srgbClr val="C00000"/>
                </a:solidFill>
              </a:rPr>
              <a:t>Releases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r>
              <a:rPr lang="en-US" sz="1600" b="1" dirty="0" smtClean="0"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Press releases help get information  to the community about your chapter. </a:t>
            </a:r>
          </a:p>
          <a:p>
            <a:r>
              <a:rPr lang="en-US" sz="1600" b="1" dirty="0" smtClean="0"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Meetings and events need to be shared in any local publication that is FREE</a:t>
            </a:r>
            <a:r>
              <a:rPr lang="en-US" sz="1600" b="1" dirty="0" smtClean="0"/>
              <a:t>! </a:t>
            </a:r>
            <a:endParaRPr lang="en-US" sz="1600" b="1" dirty="0"/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5549805" y="2112399"/>
            <a:ext cx="3118510" cy="345951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4C4C4C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C4C4C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C4C4C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C4C4C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C4C4C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Share The Success</a:t>
            </a:r>
            <a:endParaRPr lang="en-US" sz="2800" b="1" dirty="0" smtClean="0">
              <a:latin typeface="Aktiv Grotesk Light" panose="020B0404020202020204" pitchFamily="34" charset="0"/>
              <a:ea typeface="Aktiv Grotesk Light" panose="020B0404020202020204" pitchFamily="34" charset="0"/>
              <a:cs typeface="Aktiv Grotesk Light" panose="020B0404020202020204" pitchFamily="34" charset="0"/>
            </a:endParaRPr>
          </a:p>
          <a:p>
            <a:r>
              <a:rPr lang="en-US" sz="1600" b="1" dirty="0" smtClean="0"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Share what your chapter is doing on Facebook and other social media sites. </a:t>
            </a:r>
          </a:p>
          <a:p>
            <a:r>
              <a:rPr lang="en-US" sz="1600" b="1" dirty="0" smtClean="0"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Don’t forget </a:t>
            </a:r>
            <a:r>
              <a:rPr lang="en-US" sz="1600" b="1" dirty="0" err="1" smtClean="0"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scr</a:t>
            </a:r>
            <a:r>
              <a:rPr lang="en-US" sz="1600" b="1" dirty="0" smtClean="0"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 cares too! Share on our regions page!  </a:t>
            </a:r>
          </a:p>
          <a:p>
            <a:r>
              <a:rPr lang="en-US" sz="1600" b="1" dirty="0" smtClean="0"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Congratulate chapter members for hard work and accomplishments via social media. </a:t>
            </a:r>
          </a:p>
          <a:p>
            <a:r>
              <a:rPr lang="en-US" sz="1600" b="1" dirty="0" smtClean="0"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Welcome new members! </a:t>
            </a:r>
            <a:endParaRPr lang="en-US" sz="1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23" y="85718"/>
            <a:ext cx="2662464" cy="605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632" y="150786"/>
            <a:ext cx="8798010" cy="658974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936259" y="4926227"/>
            <a:ext cx="2957384" cy="3212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1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553" y="236621"/>
            <a:ext cx="7371426" cy="886326"/>
          </a:xfrm>
        </p:spPr>
        <p:txBody>
          <a:bodyPr anchor="t"/>
          <a:lstStyle/>
          <a:p>
            <a:r>
              <a:rPr lang="en-US" sz="5400" dirty="0" smtClean="0"/>
              <a:t>Online Resources 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225" y="1907006"/>
            <a:ext cx="10693476" cy="364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6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988" y="88232"/>
            <a:ext cx="11684001" cy="815546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What Media outlets do you USE??</a:t>
            </a:r>
            <a:endParaRPr lang="en-US" sz="48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912" y="1383124"/>
            <a:ext cx="6259769" cy="407773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40043" y="1169772"/>
            <a:ext cx="4869550" cy="5197215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9900"/>
                </a:solidFill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97% </a:t>
            </a:r>
            <a:r>
              <a:rPr lang="en-US" sz="2000" b="1" dirty="0" smtClean="0"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of online adults say they have visited or used a social media network within the last month!</a:t>
            </a:r>
            <a:endParaRPr lang="en-US" sz="2000" b="1" dirty="0">
              <a:latin typeface="Aktiv Grotesk Light" panose="020B0404020202020204" pitchFamily="34" charset="0"/>
              <a:ea typeface="Aktiv Grotesk Light" panose="020B0404020202020204" pitchFamily="34" charset="0"/>
              <a:cs typeface="Aktiv Grotesk Light" panose="020B04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9900"/>
                </a:solidFill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83% </a:t>
            </a:r>
            <a:r>
              <a:rPr lang="en-US" sz="2000" b="1" dirty="0" smtClean="0"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of Female internet users are on Facebook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9900"/>
                </a:solidFill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21%</a:t>
            </a:r>
            <a:r>
              <a:rPr lang="en-US" sz="2000" b="1" dirty="0" smtClean="0">
                <a:solidFill>
                  <a:srgbClr val="FFFF00"/>
                </a:solidFill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 </a:t>
            </a:r>
            <a:r>
              <a:rPr lang="en-US" sz="2000" b="1" dirty="0" smtClean="0"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of all U.S. adults use twitter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9900"/>
                </a:solidFill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25% </a:t>
            </a:r>
            <a:r>
              <a:rPr lang="en-US" sz="2000" b="1" dirty="0" smtClean="0"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of all U.S. adults use LinkedIn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Snapchat reaches </a:t>
            </a:r>
            <a:r>
              <a:rPr lang="en-US" sz="2000" b="1" dirty="0" smtClean="0">
                <a:solidFill>
                  <a:srgbClr val="FF9900"/>
                </a:solidFill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41%</a:t>
            </a:r>
            <a:r>
              <a:rPr lang="en-US" sz="2000" b="1" dirty="0" smtClean="0">
                <a:solidFill>
                  <a:srgbClr val="FF0000"/>
                </a:solidFill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 </a:t>
            </a:r>
            <a:r>
              <a:rPr lang="en-US" sz="2000" b="1" dirty="0" smtClean="0"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of 18-34 year olds in the U.S. everyday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9900"/>
                </a:solidFill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32%</a:t>
            </a:r>
            <a:r>
              <a:rPr lang="en-US" sz="2000" b="1" dirty="0" smtClean="0">
                <a:solidFill>
                  <a:srgbClr val="FFFF00"/>
                </a:solidFill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 </a:t>
            </a:r>
            <a:r>
              <a:rPr lang="en-US" sz="2000" b="1" dirty="0" smtClean="0"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use Instagram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Female internet users are more likely to use Instagram then men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sz="2000" b="1" dirty="0" smtClean="0">
              <a:latin typeface="Aktiv Grotesk Light" panose="020B0404020202020204" pitchFamily="34" charset="0"/>
              <a:ea typeface="Aktiv Grotesk Light" panose="020B0404020202020204" pitchFamily="34" charset="0"/>
              <a:cs typeface="Aktiv Grotesk Light" panose="020B04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019535" y="6028434"/>
            <a:ext cx="366446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From Small Business Trends Maga</a:t>
            </a:r>
            <a:r>
              <a:rPr lang="en-US" sz="1600" dirty="0" smtClean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zine</a:t>
            </a:r>
            <a:endParaRPr lang="en-US" sz="1600" b="0" cap="none" spc="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842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7495" y="236621"/>
            <a:ext cx="4724250" cy="945292"/>
          </a:xfrm>
        </p:spPr>
        <p:txBody>
          <a:bodyPr anchor="ctr">
            <a:noAutofit/>
          </a:bodyPr>
          <a:lstStyle/>
          <a:p>
            <a:r>
              <a:rPr lang="en-US" sz="6600" dirty="0" smtClean="0"/>
              <a:t>WIC Week</a:t>
            </a:r>
            <a:endParaRPr lang="en-US" sz="6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4029" y="1356965"/>
            <a:ext cx="5801009" cy="449840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947" y="1356965"/>
            <a:ext cx="5490590" cy="4291743"/>
          </a:xfrm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en-US" sz="2000" b="1" dirty="0" smtClean="0"/>
              <a:t>ADD THE LOGO TO YOUR EMAIL </a:t>
            </a:r>
          </a:p>
          <a:p>
            <a:pPr marL="285750" indent="-285750">
              <a:buFontTx/>
              <a:buChar char="-"/>
            </a:pPr>
            <a:r>
              <a:rPr lang="en-US" sz="2000" b="1" dirty="0" smtClean="0"/>
              <a:t>WEAR THE PIN- $1.00</a:t>
            </a:r>
          </a:p>
          <a:p>
            <a:pPr marL="285750" indent="-285750">
              <a:buFontTx/>
              <a:buChar char="-"/>
            </a:pPr>
            <a:r>
              <a:rPr lang="en-US" sz="2000" b="1" dirty="0" smtClean="0"/>
              <a:t>Contact your local NEWS station</a:t>
            </a:r>
          </a:p>
          <a:p>
            <a:pPr marL="285750" indent="-285750">
              <a:buFontTx/>
              <a:buChar char="-"/>
            </a:pPr>
            <a:r>
              <a:rPr lang="en-US" sz="2000" b="1" dirty="0" smtClean="0"/>
              <a:t>Contact your Local Paper</a:t>
            </a:r>
          </a:p>
          <a:p>
            <a:pPr marL="285750" indent="-285750">
              <a:buFontTx/>
              <a:buChar char="-"/>
            </a:pPr>
            <a:r>
              <a:rPr lang="en-US" sz="2000" b="1" dirty="0" smtClean="0"/>
              <a:t>Contract your Governor or mayors office for a proclamation</a:t>
            </a:r>
          </a:p>
          <a:p>
            <a:pPr marL="285750" indent="-285750">
              <a:buFontTx/>
              <a:buChar char="-"/>
            </a:pPr>
            <a:r>
              <a:rPr lang="en-US" sz="2000" b="1" dirty="0" smtClean="0"/>
              <a:t>Hold a membership event </a:t>
            </a:r>
          </a:p>
          <a:p>
            <a:pPr marL="285750" indent="-285750">
              <a:buFontTx/>
              <a:buChar char="-"/>
            </a:pPr>
            <a:r>
              <a:rPr lang="en-US" sz="2000" b="1" dirty="0" smtClean="0"/>
              <a:t>Speak with a college group</a:t>
            </a:r>
          </a:p>
          <a:p>
            <a:pPr marL="285750" indent="-285750">
              <a:buFontTx/>
              <a:buChar char="-"/>
            </a:pPr>
            <a:r>
              <a:rPr lang="en-US" sz="2000" b="1" dirty="0" smtClean="0"/>
              <a:t>Set up at a trade show</a:t>
            </a:r>
          </a:p>
          <a:p>
            <a:pPr marL="285750" indent="-285750">
              <a:buFontTx/>
              <a:buChar char="-"/>
            </a:pPr>
            <a:r>
              <a:rPr lang="en-US" sz="2000" b="1" dirty="0" smtClean="0"/>
              <a:t>DON’T LOOSE Momentum! Get info from potentials so that you can reach back out to them.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7256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49" y="129158"/>
            <a:ext cx="8753475" cy="599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5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9" y="83707"/>
            <a:ext cx="8067675" cy="608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5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7-2018 NAWIC Builds Leadership Theme (Wide)">
  <a:themeElements>
    <a:clrScheme name="Tecker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C521B"/>
      </a:accent1>
      <a:accent2>
        <a:srgbClr val="284D98"/>
      </a:accent2>
      <a:accent3>
        <a:srgbClr val="4C4C4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7-2018 NAWIC Theme" id="{7A723579-5D2B-4C99-BC74-1BB85AC59F80}" vid="{322D33D7-9556-44FD-B721-04E9977848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</TotalTime>
  <Words>437</Words>
  <Application>Microsoft Office PowerPoint</Application>
  <PresentationFormat>Widescreen</PresentationFormat>
  <Paragraphs>58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Adobe Devanagari</vt:lpstr>
      <vt:lpstr>Aktiv Grotesk</vt:lpstr>
      <vt:lpstr>Aktiv Grotesk Light</vt:lpstr>
      <vt:lpstr>Arial</vt:lpstr>
      <vt:lpstr>Brim Narrow Combined 1</vt:lpstr>
      <vt:lpstr>Calibri</vt:lpstr>
      <vt:lpstr>2017-2018 NAWIC Builds Leadership Theme (Wide)</vt:lpstr>
      <vt:lpstr>NAWIC SCR PR/Marketing &amp; Membership 2017-2018</vt:lpstr>
      <vt:lpstr>I'm a chapter chair… NOW WHAT?</vt:lpstr>
      <vt:lpstr>PowerPoint Presentation</vt:lpstr>
      <vt:lpstr>PowerPoint Presentation</vt:lpstr>
      <vt:lpstr>Online Resources </vt:lpstr>
      <vt:lpstr>What Media outlets do you USE??</vt:lpstr>
      <vt:lpstr>WIC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MEMBERSHIP REGIONAL CONTEST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Changes to  NAWIC Bylaws (national and chapter)</dc:title>
  <dc:creator>Robin Fulton Meyer</dc:creator>
  <cp:lastModifiedBy>Jessica Huff</cp:lastModifiedBy>
  <cp:revision>190</cp:revision>
  <cp:lastPrinted>2017-10-19T19:27:45Z</cp:lastPrinted>
  <dcterms:created xsi:type="dcterms:W3CDTF">2017-09-01T15:33:49Z</dcterms:created>
  <dcterms:modified xsi:type="dcterms:W3CDTF">2017-10-21T04:02:59Z</dcterms:modified>
</cp:coreProperties>
</file>